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8" r:id="rId3"/>
    <p:sldId id="268" r:id="rId4"/>
    <p:sldId id="259" r:id="rId5"/>
    <p:sldId id="269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8278B-8A6D-4AD1-BE81-C6CD2B88B71B}" type="datetimeFigureOut">
              <a:rPr lang="cs-CZ" smtClean="0"/>
              <a:t>23.02.2021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8994-786F-4BE1-8566-6771404B49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8924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8278B-8A6D-4AD1-BE81-C6CD2B88B71B}" type="datetimeFigureOut">
              <a:rPr lang="cs-CZ" smtClean="0"/>
              <a:t>23.02.2021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8994-786F-4BE1-8566-6771404B49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9204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8278B-8A6D-4AD1-BE81-C6CD2B88B71B}" type="datetimeFigureOut">
              <a:rPr lang="cs-CZ" smtClean="0"/>
              <a:t>23.02.2021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8994-786F-4BE1-8566-6771404B49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1072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8278B-8A6D-4AD1-BE81-C6CD2B88B71B}" type="datetimeFigureOut">
              <a:rPr lang="cs-CZ" smtClean="0"/>
              <a:t>23.02.2021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8994-786F-4BE1-8566-6771404B49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738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8278B-8A6D-4AD1-BE81-C6CD2B88B71B}" type="datetimeFigureOut">
              <a:rPr lang="cs-CZ" smtClean="0"/>
              <a:t>23.02.2021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8994-786F-4BE1-8566-6771404B49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856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8278B-8A6D-4AD1-BE81-C6CD2B88B71B}" type="datetimeFigureOut">
              <a:rPr lang="cs-CZ" smtClean="0"/>
              <a:t>23.02.2021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8994-786F-4BE1-8566-6771404B49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1431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8278B-8A6D-4AD1-BE81-C6CD2B88B71B}" type="datetimeFigureOut">
              <a:rPr lang="cs-CZ" smtClean="0"/>
              <a:t>23.02.2021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8994-786F-4BE1-8566-6771404B49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1665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8278B-8A6D-4AD1-BE81-C6CD2B88B71B}" type="datetimeFigureOut">
              <a:rPr lang="cs-CZ" smtClean="0"/>
              <a:t>23.02.2021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8994-786F-4BE1-8566-6771404B49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1020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8278B-8A6D-4AD1-BE81-C6CD2B88B71B}" type="datetimeFigureOut">
              <a:rPr lang="cs-CZ" smtClean="0"/>
              <a:t>23.02.2021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8994-786F-4BE1-8566-6771404B49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0195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8278B-8A6D-4AD1-BE81-C6CD2B88B71B}" type="datetimeFigureOut">
              <a:rPr lang="cs-CZ" smtClean="0"/>
              <a:t>23.02.2021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8994-786F-4BE1-8566-6771404B49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448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8278B-8A6D-4AD1-BE81-C6CD2B88B71B}" type="datetimeFigureOut">
              <a:rPr lang="cs-CZ" smtClean="0"/>
              <a:t>23.02.2021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8994-786F-4BE1-8566-6771404B49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4780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8278B-8A6D-4AD1-BE81-C6CD2B88B71B}" type="datetimeFigureOut">
              <a:rPr lang="cs-CZ" smtClean="0"/>
              <a:t>23.02.2021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18994-786F-4BE1-8566-6771404B49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5202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33670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cs-CZ" sz="6000" b="1" dirty="0"/>
          </a:p>
          <a:p>
            <a:pPr marL="0" indent="0">
              <a:buNone/>
            </a:pPr>
            <a:endParaRPr lang="cs-CZ" sz="6000" b="1" dirty="0"/>
          </a:p>
          <a:p>
            <a:pPr marL="0" indent="0" algn="ctr">
              <a:buNone/>
            </a:pPr>
            <a:r>
              <a:rPr lang="cs-CZ" sz="6000" b="1" dirty="0">
                <a:solidFill>
                  <a:schemeClr val="accent5">
                    <a:lumMod val="75000"/>
                  </a:schemeClr>
                </a:solidFill>
              </a:rPr>
              <a:t>DOPLNĚK</a:t>
            </a:r>
          </a:p>
        </p:txBody>
      </p:sp>
    </p:spTree>
    <p:extLst>
      <p:ext uri="{BB962C8B-B14F-4D97-AF65-F5344CB8AC3E}">
        <p14:creationId xmlns:p14="http://schemas.microsoft.com/office/powerpoint/2010/main" val="2071480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12968" cy="936104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Charakteristika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5544616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cs-CZ" sz="1000" dirty="0">
              <a:solidFill>
                <a:schemeClr val="tx1"/>
              </a:solidFill>
            </a:endParaRPr>
          </a:p>
          <a:p>
            <a:r>
              <a:rPr lang="cs-CZ" sz="2800" b="1" dirty="0">
                <a:solidFill>
                  <a:schemeClr val="bg1">
                    <a:lumMod val="75000"/>
                  </a:schemeClr>
                </a:solidFill>
              </a:rPr>
              <a:t>rozvíjející</a:t>
            </a:r>
            <a:r>
              <a:rPr lang="cs-CZ" sz="2800" dirty="0">
                <a:solidFill>
                  <a:schemeClr val="accent5">
                    <a:lumMod val="50000"/>
                  </a:schemeClr>
                </a:solidFill>
              </a:rPr>
              <a:t> větný člen</a:t>
            </a:r>
          </a:p>
          <a:p>
            <a:r>
              <a:rPr lang="cs-CZ" sz="2800" b="1" dirty="0">
                <a:solidFill>
                  <a:schemeClr val="accent5">
                    <a:lumMod val="50000"/>
                  </a:schemeClr>
                </a:solidFill>
              </a:rPr>
              <a:t>vyjadřuje:</a:t>
            </a:r>
            <a:r>
              <a:rPr lang="cs-CZ" sz="2800" dirty="0">
                <a:solidFill>
                  <a:schemeClr val="accent5">
                    <a:lumMod val="50000"/>
                  </a:schemeClr>
                </a:solidFill>
              </a:rPr>
              <a:t> vlastnost nebo stav, které má podstatné jméno (zájmeno) za určitého děje</a:t>
            </a:r>
          </a:p>
          <a:p>
            <a:r>
              <a:rPr lang="cs-CZ" sz="2800" b="1" dirty="0">
                <a:solidFill>
                  <a:schemeClr val="accent5">
                    <a:lumMod val="50000"/>
                  </a:schemeClr>
                </a:solidFill>
              </a:rPr>
              <a:t>závisí na: </a:t>
            </a:r>
            <a:r>
              <a:rPr lang="cs-CZ" sz="2800" dirty="0">
                <a:solidFill>
                  <a:schemeClr val="accent5">
                    <a:lumMod val="50000"/>
                  </a:schemeClr>
                </a:solidFill>
              </a:rPr>
              <a:t>slovesu a zároveň se vztahuje k podstatnému jménu nebo zájmenu ( v podmětu nebo předmětu) = </a:t>
            </a:r>
            <a:r>
              <a:rPr lang="cs-CZ" sz="2800" b="1" dirty="0">
                <a:solidFill>
                  <a:schemeClr val="bg1">
                    <a:lumMod val="75000"/>
                  </a:schemeClr>
                </a:solidFill>
              </a:rPr>
              <a:t>dvojí závislost</a:t>
            </a:r>
          </a:p>
          <a:p>
            <a:r>
              <a:rPr lang="cs-CZ" sz="2800" b="1" dirty="0">
                <a:solidFill>
                  <a:schemeClr val="accent5">
                    <a:lumMod val="50000"/>
                  </a:schemeClr>
                </a:solidFill>
              </a:rPr>
              <a:t>stojí:</a:t>
            </a:r>
            <a:r>
              <a:rPr lang="cs-CZ" sz="2800" b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cs-CZ" sz="2800" dirty="0">
                <a:solidFill>
                  <a:schemeClr val="accent5">
                    <a:lumMod val="50000"/>
                  </a:schemeClr>
                </a:solidFill>
              </a:rPr>
              <a:t>většinou po slovesech smyslového vnímání</a:t>
            </a:r>
          </a:p>
          <a:p>
            <a:r>
              <a:rPr lang="cs-CZ" sz="2800" b="1" dirty="0">
                <a:solidFill>
                  <a:schemeClr val="accent5">
                    <a:lumMod val="50000"/>
                  </a:schemeClr>
                </a:solidFill>
              </a:rPr>
              <a:t>bývá vyjádřen:</a:t>
            </a:r>
            <a:r>
              <a:rPr lang="cs-CZ" sz="2800" dirty="0">
                <a:solidFill>
                  <a:schemeClr val="accent5">
                    <a:lumMod val="50000"/>
                  </a:schemeClr>
                </a:solidFill>
              </a:rPr>
              <a:t>  podstatným nebo přídavným jménem,  zájmenem, číslovkou, infinitivem, přechodníkem</a:t>
            </a:r>
          </a:p>
          <a:p>
            <a:r>
              <a:rPr lang="cs-CZ" sz="2800" b="1" dirty="0">
                <a:solidFill>
                  <a:schemeClr val="accent5">
                    <a:lumMod val="50000"/>
                  </a:schemeClr>
                </a:solidFill>
              </a:rPr>
              <a:t>ptáme se:</a:t>
            </a:r>
            <a:r>
              <a:rPr lang="cs-CZ" sz="2800" dirty="0">
                <a:solidFill>
                  <a:schemeClr val="accent5">
                    <a:lumMod val="50000"/>
                  </a:schemeClr>
                </a:solidFill>
              </a:rPr>
              <a:t> Jak? Kterak?</a:t>
            </a:r>
          </a:p>
          <a:p>
            <a:r>
              <a:rPr lang="cs-CZ" sz="2800" b="1" dirty="0">
                <a:solidFill>
                  <a:schemeClr val="accent5">
                    <a:lumMod val="50000"/>
                  </a:schemeClr>
                </a:solidFill>
              </a:rPr>
              <a:t>značí se: </a:t>
            </a:r>
            <a:r>
              <a:rPr lang="cs-CZ" sz="2800" dirty="0">
                <a:solidFill>
                  <a:schemeClr val="accent5">
                    <a:lumMod val="50000"/>
                  </a:schemeClr>
                </a:solidFill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732778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12968" cy="826368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Dvojí závislost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5516" y="1052736"/>
            <a:ext cx="8712968" cy="54006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cs-CZ" sz="1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800" b="1" dirty="0">
                <a:solidFill>
                  <a:schemeClr val="accent5">
                    <a:lumMod val="50000"/>
                  </a:schemeClr>
                </a:solidFill>
              </a:rPr>
              <a:t>Výletníci se vrátili unaveni.</a:t>
            </a:r>
          </a:p>
          <a:p>
            <a:pPr marL="0" indent="0">
              <a:buNone/>
            </a:pPr>
            <a:r>
              <a:rPr lang="cs-CZ" sz="2800" b="1" dirty="0">
                <a:solidFill>
                  <a:schemeClr val="accent5">
                    <a:lumMod val="50000"/>
                  </a:schemeClr>
                </a:solidFill>
              </a:rPr>
              <a:t>		Po				</a:t>
            </a:r>
            <a:r>
              <a:rPr lang="cs-CZ" sz="2800" b="1" dirty="0" err="1">
                <a:solidFill>
                  <a:schemeClr val="accent5">
                    <a:lumMod val="50000"/>
                  </a:schemeClr>
                </a:solidFill>
              </a:rPr>
              <a:t>Př</a:t>
            </a:r>
            <a:endParaRPr lang="cs-CZ" sz="28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2800" b="1" dirty="0">
                <a:solidFill>
                  <a:schemeClr val="accent5">
                    <a:lumMod val="50000"/>
                  </a:schemeClr>
                </a:solidFill>
              </a:rPr>
              <a:t>	</a:t>
            </a:r>
          </a:p>
          <a:p>
            <a:pPr marL="0" indent="0">
              <a:buNone/>
            </a:pPr>
            <a:endParaRPr lang="cs-CZ" sz="28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2800" b="1" dirty="0">
                <a:solidFill>
                  <a:schemeClr val="accent5">
                    <a:lumMod val="50000"/>
                  </a:schemeClr>
                </a:solidFill>
              </a:rPr>
              <a:t>									</a:t>
            </a:r>
          </a:p>
          <a:p>
            <a:pPr marL="0" indent="0">
              <a:buNone/>
            </a:pPr>
            <a:r>
              <a:rPr lang="cs-CZ" sz="2800" b="1" dirty="0">
                <a:solidFill>
                  <a:schemeClr val="accent5">
                    <a:lumMod val="50000"/>
                  </a:schemeClr>
                </a:solidFill>
              </a:rPr>
              <a:t>							    D		</a:t>
            </a:r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144A6A83-4477-4A57-9C45-D932FB4F2DC7}"/>
              </a:ext>
            </a:extLst>
          </p:cNvPr>
          <p:cNvSpPr/>
          <p:nvPr/>
        </p:nvSpPr>
        <p:spPr>
          <a:xfrm>
            <a:off x="1635289" y="2361861"/>
            <a:ext cx="1575861" cy="9144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accent6">
                    <a:lumMod val="75000"/>
                  </a:schemeClr>
                </a:solidFill>
              </a:rPr>
              <a:t>výletníci</a:t>
            </a:r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E4AAC5C5-0D0C-4E72-B899-C3F15FAD3A10}"/>
              </a:ext>
            </a:extLst>
          </p:cNvPr>
          <p:cNvSpPr/>
          <p:nvPr/>
        </p:nvSpPr>
        <p:spPr>
          <a:xfrm>
            <a:off x="5220073" y="2361861"/>
            <a:ext cx="1575861" cy="9144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accent6">
                    <a:lumMod val="75000"/>
                  </a:schemeClr>
                </a:solidFill>
              </a:rPr>
              <a:t>se vrátili</a:t>
            </a:r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41095969-E061-470A-8CFD-DAD4B8953A38}"/>
              </a:ext>
            </a:extLst>
          </p:cNvPr>
          <p:cNvSpPr/>
          <p:nvPr/>
        </p:nvSpPr>
        <p:spPr>
          <a:xfrm>
            <a:off x="6367143" y="4386254"/>
            <a:ext cx="1575861" cy="9144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accent6">
                    <a:lumMod val="75000"/>
                  </a:schemeClr>
                </a:solidFill>
              </a:rPr>
              <a:t>unaveni</a:t>
            </a:r>
          </a:p>
        </p:txBody>
      </p:sp>
      <p:sp>
        <p:nvSpPr>
          <p:cNvPr id="10" name="Rovná se 9">
            <a:extLst>
              <a:ext uri="{FF2B5EF4-FFF2-40B4-BE49-F238E27FC236}">
                <a16:creationId xmlns:a16="http://schemas.microsoft.com/office/drawing/2014/main" id="{0C9F4D30-F700-4818-A4F0-1884125F4D87}"/>
              </a:ext>
            </a:extLst>
          </p:cNvPr>
          <p:cNvSpPr/>
          <p:nvPr/>
        </p:nvSpPr>
        <p:spPr>
          <a:xfrm>
            <a:off x="2847460" y="2637488"/>
            <a:ext cx="2736304" cy="363145"/>
          </a:xfrm>
          <a:prstGeom prst="mathEqual">
            <a:avLst>
              <a:gd name="adj1" fmla="val 23520"/>
              <a:gd name="adj2" fmla="val 1380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cxnSp>
        <p:nvCxnSpPr>
          <p:cNvPr id="13" name="Přímá spojovací šipka 21">
            <a:extLst>
              <a:ext uri="{FF2B5EF4-FFF2-40B4-BE49-F238E27FC236}">
                <a16:creationId xmlns:a16="http://schemas.microsoft.com/office/drawing/2014/main" id="{B2A21D2A-19D2-4195-9643-48E5CC5FC0C2}"/>
              </a:ext>
            </a:extLst>
          </p:cNvPr>
          <p:cNvCxnSpPr>
            <a:cxnSpLocks/>
          </p:cNvCxnSpPr>
          <p:nvPr/>
        </p:nvCxnSpPr>
        <p:spPr>
          <a:xfrm flipH="1" flipV="1">
            <a:off x="2779924" y="3232399"/>
            <a:ext cx="4016010" cy="1201375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šipka 19">
            <a:extLst>
              <a:ext uri="{FF2B5EF4-FFF2-40B4-BE49-F238E27FC236}">
                <a16:creationId xmlns:a16="http://schemas.microsoft.com/office/drawing/2014/main" id="{69D11C3A-7459-424F-B3B8-ACB1A34DF3FA}"/>
              </a:ext>
            </a:extLst>
          </p:cNvPr>
          <p:cNvCxnSpPr>
            <a:cxnSpLocks/>
          </p:cNvCxnSpPr>
          <p:nvPr/>
        </p:nvCxnSpPr>
        <p:spPr>
          <a:xfrm flipH="1" flipV="1">
            <a:off x="6548472" y="3133243"/>
            <a:ext cx="208531" cy="125724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6530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Doplněk - příklady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Chlapci běhali </a:t>
            </a:r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bosi.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Bratr byl jmenován </a:t>
            </a:r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vedoucím.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Viděl mě dneska </a:t>
            </a:r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odcházet.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Chlapec se vyučil </a:t>
            </a:r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truhlářem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Petra krájela cibuli </a:t>
            </a:r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plačíc.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Doběhl do cíle </a:t>
            </a:r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jako třetí.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Jiří z Poděbrad byl zvolen </a:t>
            </a:r>
            <a:r>
              <a:rPr lang="cs-CZ" b="1" dirty="0"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za krále 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českého.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Děti zůstaly doma </a:t>
            </a:r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samy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22966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936104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cs-CZ" sz="3800" b="1" dirty="0">
                <a:solidFill>
                  <a:schemeClr val="accent5">
                    <a:lumMod val="50000"/>
                  </a:schemeClr>
                </a:solidFill>
              </a:rPr>
              <a:t>Doplněk, nebo přísudek jmenný se sponou?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6853FE5F-4877-4B0C-84E4-629F7DC845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8421441"/>
              </p:ext>
            </p:extLst>
          </p:nvPr>
        </p:nvGraphicFramePr>
        <p:xfrm>
          <a:off x="107504" y="1198240"/>
          <a:ext cx="8928992" cy="51816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501647">
                  <a:extLst>
                    <a:ext uri="{9D8B030D-6E8A-4147-A177-3AD203B41FA5}">
                      <a16:colId xmlns:a16="http://schemas.microsoft.com/office/drawing/2014/main" val="2121959470"/>
                    </a:ext>
                  </a:extLst>
                </a:gridCol>
                <a:gridCol w="4427345">
                  <a:extLst>
                    <a:ext uri="{9D8B030D-6E8A-4147-A177-3AD203B41FA5}">
                      <a16:colId xmlns:a16="http://schemas.microsoft.com/office/drawing/2014/main" val="3756053027"/>
                    </a:ext>
                  </a:extLst>
                </a:gridCol>
              </a:tblGrid>
              <a:tr h="416833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doplněk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přísudek jmenný se sponou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4204734"/>
                  </a:ext>
                </a:extLst>
              </a:tr>
              <a:tr h="199367">
                <a:tc>
                  <a:txBody>
                    <a:bodyPr/>
                    <a:lstStyle/>
                    <a:p>
                      <a:r>
                        <a:rPr lang="cs-CZ" sz="28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Jana se cítila </a:t>
                      </a:r>
                      <a:r>
                        <a:rPr lang="cs-CZ" sz="2800" b="1" u="dotDotDash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šťastná</a:t>
                      </a:r>
                      <a:r>
                        <a:rPr lang="cs-CZ" sz="2800" b="1" u="none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Jana </a:t>
                      </a:r>
                      <a:r>
                        <a:rPr lang="cs-CZ" sz="2800" b="1" u="sng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byla šťastná</a:t>
                      </a:r>
                      <a:r>
                        <a:rPr lang="cs-CZ" sz="28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1282133"/>
                  </a:ext>
                </a:extLst>
              </a:tr>
              <a:tr h="387137">
                <a:tc>
                  <a:txBody>
                    <a:bodyPr/>
                    <a:lstStyle/>
                    <a:p>
                      <a:r>
                        <a:rPr lang="cs-CZ" sz="28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Televize zůstala </a:t>
                      </a:r>
                      <a:r>
                        <a:rPr lang="cs-CZ" sz="2800" b="1" u="dotDash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zapnutá</a:t>
                      </a:r>
                      <a:r>
                        <a:rPr lang="cs-CZ" sz="28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Televize </a:t>
                      </a:r>
                      <a:r>
                        <a:rPr lang="cs-CZ" sz="2800" b="1" u="sng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byla zapnutá</a:t>
                      </a:r>
                      <a:r>
                        <a:rPr lang="cs-CZ" sz="28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4358563"/>
                  </a:ext>
                </a:extLst>
              </a:tr>
              <a:tr h="358929">
                <a:tc>
                  <a:txBody>
                    <a:bodyPr/>
                    <a:lstStyle/>
                    <a:p>
                      <a:r>
                        <a:rPr lang="cs-CZ" sz="28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Dan se vyučil </a:t>
                      </a:r>
                      <a:r>
                        <a:rPr lang="cs-CZ" sz="2800" b="1" u="dotDotDash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zámečníkem</a:t>
                      </a:r>
                      <a:r>
                        <a:rPr lang="cs-CZ" sz="28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Dan </a:t>
                      </a:r>
                      <a:r>
                        <a:rPr lang="cs-CZ" sz="2800" b="1" u="sng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se stal zámečníkem</a:t>
                      </a:r>
                      <a:r>
                        <a:rPr lang="cs-CZ" sz="28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7538603"/>
                  </a:ext>
                </a:extLst>
              </a:tr>
              <a:tr h="358929">
                <a:tc>
                  <a:txBody>
                    <a:bodyPr/>
                    <a:lstStyle/>
                    <a:p>
                      <a:r>
                        <a:rPr lang="cs-CZ" sz="28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Rodiče se vrátili </a:t>
                      </a:r>
                      <a:r>
                        <a:rPr lang="cs-CZ" sz="2800" b="1" u="dotDotDash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opálení</a:t>
                      </a:r>
                      <a:r>
                        <a:rPr lang="cs-CZ" sz="28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Rodiče </a:t>
                      </a:r>
                      <a:r>
                        <a:rPr lang="cs-CZ" sz="2800" b="1" u="sng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byli opálení</a:t>
                      </a:r>
                      <a:r>
                        <a:rPr lang="cs-CZ" sz="28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7319222"/>
                  </a:ext>
                </a:extLst>
              </a:tr>
              <a:tr h="358929">
                <a:tc>
                  <a:txBody>
                    <a:bodyPr/>
                    <a:lstStyle/>
                    <a:p>
                      <a:r>
                        <a:rPr lang="cs-CZ" sz="28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Žák seděl ve třídě </a:t>
                      </a:r>
                      <a:r>
                        <a:rPr lang="cs-CZ" sz="2800" b="1" u="dotDotDash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zaražený</a:t>
                      </a:r>
                      <a:r>
                        <a:rPr lang="cs-CZ" sz="28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Žák </a:t>
                      </a:r>
                      <a:r>
                        <a:rPr lang="cs-CZ" sz="2800" b="1" u="sng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byl</a:t>
                      </a:r>
                      <a:r>
                        <a:rPr lang="cs-CZ" sz="28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 ve třídě </a:t>
                      </a:r>
                      <a:r>
                        <a:rPr lang="cs-CZ" sz="2800" b="1" u="sng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zaražený</a:t>
                      </a:r>
                      <a:r>
                        <a:rPr lang="cs-CZ" sz="28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4757094"/>
                  </a:ext>
                </a:extLst>
              </a:tr>
              <a:tr h="358929">
                <a:tc>
                  <a:txBody>
                    <a:bodyPr/>
                    <a:lstStyle/>
                    <a:p>
                      <a:r>
                        <a:rPr lang="cs-CZ" sz="28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Bratra vyhlásili </a:t>
                      </a:r>
                      <a:r>
                        <a:rPr lang="cs-CZ" sz="2800" b="1" u="dotDotDash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vítězem</a:t>
                      </a:r>
                      <a:r>
                        <a:rPr lang="cs-CZ" sz="28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Bratr </a:t>
                      </a:r>
                      <a:r>
                        <a:rPr lang="cs-CZ" sz="2800" b="1" u="sng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se stal vítězem</a:t>
                      </a:r>
                      <a:r>
                        <a:rPr lang="cs-CZ" sz="28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5470662"/>
                  </a:ext>
                </a:extLst>
              </a:tr>
              <a:tr h="358929">
                <a:tc>
                  <a:txBody>
                    <a:bodyPr/>
                    <a:lstStyle/>
                    <a:p>
                      <a:r>
                        <a:rPr lang="cs-CZ" sz="28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Strom stál v lese </a:t>
                      </a:r>
                      <a:r>
                        <a:rPr lang="cs-CZ" sz="2800" b="1" u="dotDotDash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osamocen</a:t>
                      </a:r>
                      <a:r>
                        <a:rPr lang="cs-CZ" sz="28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Strom </a:t>
                      </a:r>
                      <a:r>
                        <a:rPr lang="cs-CZ" sz="2800" b="1" u="sng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byl</a:t>
                      </a:r>
                      <a:r>
                        <a:rPr lang="cs-CZ" sz="28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 v lese </a:t>
                      </a:r>
                      <a:r>
                        <a:rPr lang="cs-CZ" sz="2800" b="1" u="sng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osamocen</a:t>
                      </a:r>
                      <a:r>
                        <a:rPr lang="cs-CZ" sz="28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27256"/>
                  </a:ext>
                </a:extLst>
              </a:tr>
              <a:tr h="358929">
                <a:tc>
                  <a:txBody>
                    <a:bodyPr/>
                    <a:lstStyle/>
                    <a:p>
                      <a:r>
                        <a:rPr lang="cs-CZ" sz="28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Pes vypadal </a:t>
                      </a:r>
                      <a:r>
                        <a:rPr lang="cs-CZ" sz="2800" b="1" u="dotDotDash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vyděšený</a:t>
                      </a:r>
                      <a:r>
                        <a:rPr lang="cs-CZ" sz="28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Pes </a:t>
                      </a:r>
                      <a:r>
                        <a:rPr lang="cs-CZ" sz="2800" b="1" u="sng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byl vyděšený</a:t>
                      </a:r>
                      <a:r>
                        <a:rPr lang="cs-CZ" sz="28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8988757"/>
                  </a:ext>
                </a:extLst>
              </a:tr>
              <a:tr h="358929">
                <a:tc>
                  <a:txBody>
                    <a:bodyPr/>
                    <a:lstStyle/>
                    <a:p>
                      <a:r>
                        <a:rPr lang="cs-CZ" sz="28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V závodě doběhla </a:t>
                      </a:r>
                      <a:r>
                        <a:rPr lang="cs-CZ" sz="2800" b="1" u="dotDotDash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druhá</a:t>
                      </a:r>
                      <a:r>
                        <a:rPr lang="cs-CZ" sz="28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V závodě </a:t>
                      </a:r>
                      <a:r>
                        <a:rPr lang="cs-CZ" sz="2800" b="1" u="sng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byla druhá</a:t>
                      </a:r>
                      <a:r>
                        <a:rPr lang="cs-CZ" sz="28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5480258"/>
                  </a:ext>
                </a:extLst>
              </a:tr>
            </a:tbl>
          </a:graphicData>
        </a:graphic>
      </p:graphicFrame>
      <p:sp>
        <p:nvSpPr>
          <p:cNvPr id="5" name="Ovál 4">
            <a:extLst>
              <a:ext uri="{FF2B5EF4-FFF2-40B4-BE49-F238E27FC236}">
                <a16:creationId xmlns:a16="http://schemas.microsoft.com/office/drawing/2014/main" id="{1559DBAA-0874-4909-BBBF-0C6A7965EB30}"/>
              </a:ext>
            </a:extLst>
          </p:cNvPr>
          <p:cNvSpPr/>
          <p:nvPr/>
        </p:nvSpPr>
        <p:spPr>
          <a:xfrm>
            <a:off x="1259632" y="3284984"/>
            <a:ext cx="1440160" cy="50405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59158ACD-76B8-4011-BD54-67785C5D790A}"/>
              </a:ext>
            </a:extLst>
          </p:cNvPr>
          <p:cNvSpPr/>
          <p:nvPr/>
        </p:nvSpPr>
        <p:spPr>
          <a:xfrm>
            <a:off x="1475656" y="2204864"/>
            <a:ext cx="1152128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181A7B0D-54D2-407A-A52A-E0434B3A9BEC}"/>
              </a:ext>
            </a:extLst>
          </p:cNvPr>
          <p:cNvSpPr/>
          <p:nvPr/>
        </p:nvSpPr>
        <p:spPr>
          <a:xfrm>
            <a:off x="899592" y="2780928"/>
            <a:ext cx="1440160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DA14BEF3-EAB8-4122-9DF6-535FA310E89F}"/>
              </a:ext>
            </a:extLst>
          </p:cNvPr>
          <p:cNvSpPr/>
          <p:nvPr/>
        </p:nvSpPr>
        <p:spPr>
          <a:xfrm>
            <a:off x="755576" y="3789040"/>
            <a:ext cx="1008112" cy="50405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>
            <a:extLst>
              <a:ext uri="{FF2B5EF4-FFF2-40B4-BE49-F238E27FC236}">
                <a16:creationId xmlns:a16="http://schemas.microsoft.com/office/drawing/2014/main" id="{6B6D5F3F-F96D-4384-BF5A-6E82485BBBFA}"/>
              </a:ext>
            </a:extLst>
          </p:cNvPr>
          <p:cNvSpPr/>
          <p:nvPr/>
        </p:nvSpPr>
        <p:spPr>
          <a:xfrm>
            <a:off x="1259632" y="4293098"/>
            <a:ext cx="1296144" cy="5636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ál 9">
            <a:extLst>
              <a:ext uri="{FF2B5EF4-FFF2-40B4-BE49-F238E27FC236}">
                <a16:creationId xmlns:a16="http://schemas.microsoft.com/office/drawing/2014/main" id="{0E3D0137-A9C4-4649-BD1E-B8E40443E35E}"/>
              </a:ext>
            </a:extLst>
          </p:cNvPr>
          <p:cNvSpPr/>
          <p:nvPr/>
        </p:nvSpPr>
        <p:spPr>
          <a:xfrm>
            <a:off x="899592" y="1745197"/>
            <a:ext cx="1296144" cy="5026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>
            <a:extLst>
              <a:ext uri="{FF2B5EF4-FFF2-40B4-BE49-F238E27FC236}">
                <a16:creationId xmlns:a16="http://schemas.microsoft.com/office/drawing/2014/main" id="{F9653A5E-6E98-4EE8-B8F1-B98A161924B9}"/>
              </a:ext>
            </a:extLst>
          </p:cNvPr>
          <p:cNvSpPr/>
          <p:nvPr/>
        </p:nvSpPr>
        <p:spPr>
          <a:xfrm>
            <a:off x="1115616" y="4867672"/>
            <a:ext cx="792088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vál 11">
            <a:extLst>
              <a:ext uri="{FF2B5EF4-FFF2-40B4-BE49-F238E27FC236}">
                <a16:creationId xmlns:a16="http://schemas.microsoft.com/office/drawing/2014/main" id="{833CCBC0-9B85-4D99-8F3A-8E9077818B17}"/>
              </a:ext>
            </a:extLst>
          </p:cNvPr>
          <p:cNvSpPr/>
          <p:nvPr/>
        </p:nvSpPr>
        <p:spPr>
          <a:xfrm>
            <a:off x="755576" y="5330248"/>
            <a:ext cx="1368152" cy="5636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ál 12">
            <a:extLst>
              <a:ext uri="{FF2B5EF4-FFF2-40B4-BE49-F238E27FC236}">
                <a16:creationId xmlns:a16="http://schemas.microsoft.com/office/drawing/2014/main" id="{5C1EAE5D-629D-4565-8884-A6BE11F46B28}"/>
              </a:ext>
            </a:extLst>
          </p:cNvPr>
          <p:cNvSpPr/>
          <p:nvPr/>
        </p:nvSpPr>
        <p:spPr>
          <a:xfrm>
            <a:off x="1547664" y="5832814"/>
            <a:ext cx="1368152" cy="5579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682667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263</Words>
  <Application>Microsoft Office PowerPoint</Application>
  <PresentationFormat>Předvádění na obrazovce (4:3)</PresentationFormat>
  <Paragraphs>53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8" baseType="lpstr">
      <vt:lpstr>Arial</vt:lpstr>
      <vt:lpstr>Calibri</vt:lpstr>
      <vt:lpstr>Motiv systému Office</vt:lpstr>
      <vt:lpstr>Prezentace aplikace PowerPoint</vt:lpstr>
      <vt:lpstr>Charakteristika</vt:lpstr>
      <vt:lpstr>Dvojí závislost</vt:lpstr>
      <vt:lpstr>Doplněk - příklady</vt:lpstr>
      <vt:lpstr>Doplněk, nebo přísudek jmenný se sponou?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Iveta</dc:creator>
  <cp:lastModifiedBy>Světluše Pospíšilová</cp:lastModifiedBy>
  <cp:revision>26</cp:revision>
  <dcterms:created xsi:type="dcterms:W3CDTF">2013-05-01T16:06:52Z</dcterms:created>
  <dcterms:modified xsi:type="dcterms:W3CDTF">2021-02-23T15:19:03Z</dcterms:modified>
</cp:coreProperties>
</file>